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57" r:id="rId5"/>
    <p:sldId id="291" r:id="rId6"/>
    <p:sldId id="292" r:id="rId7"/>
    <p:sldId id="290" r:id="rId8"/>
    <p:sldId id="260" r:id="rId9"/>
    <p:sldId id="261" r:id="rId10"/>
    <p:sldId id="300" r:id="rId11"/>
    <p:sldId id="293" r:id="rId12"/>
    <p:sldId id="294" r:id="rId13"/>
    <p:sldId id="295" r:id="rId14"/>
    <p:sldId id="296" r:id="rId15"/>
    <p:sldId id="297" r:id="rId16"/>
    <p:sldId id="299" r:id="rId17"/>
    <p:sldId id="298" r:id="rId18"/>
    <p:sldId id="301" r:id="rId19"/>
    <p:sldId id="302" r:id="rId20"/>
    <p:sldId id="28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81AA4-5C21-161E-7763-5E6E6BA900D4}" v="1" dt="2023-11-13T04:59:11.014"/>
    <p1510:client id="{D0081D06-B604-887A-7CED-98AA867E32B7}" v="6" dt="2023-10-09T08:26:20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ayli Lily Chang" userId="S::eyprincipal@kbs-edu.com::e39c0be1-e2c8-4638-a58b-6ae19e6565fc" providerId="AD" clId="Web-{50781AA4-5C21-161E-7763-5E6E6BA900D4}"/>
    <pc:docChg chg="sldOrd">
      <pc:chgData name="Tsayli Lily Chang" userId="S::eyprincipal@kbs-edu.com::e39c0be1-e2c8-4638-a58b-6ae19e6565fc" providerId="AD" clId="Web-{50781AA4-5C21-161E-7763-5E6E6BA900D4}" dt="2023-11-13T04:59:11.014" v="0"/>
      <pc:docMkLst>
        <pc:docMk/>
      </pc:docMkLst>
      <pc:sldChg chg="ord">
        <pc:chgData name="Tsayli Lily Chang" userId="S::eyprincipal@kbs-edu.com::e39c0be1-e2c8-4638-a58b-6ae19e6565fc" providerId="AD" clId="Web-{50781AA4-5C21-161E-7763-5E6E6BA900D4}" dt="2023-11-13T04:59:11.014" v="0"/>
        <pc:sldMkLst>
          <pc:docMk/>
          <pc:sldMk cId="1848302688" sldId="298"/>
        </pc:sldMkLst>
      </pc:sldChg>
    </pc:docChg>
  </pc:docChgLst>
  <pc:docChgLst>
    <pc:chgData name="Maged Mahrous Abdullah" userId="S::mypcoordinator@kbs-edu.com::be79ce22-e024-4e67-8f96-c3153f6ee6ae" providerId="AD" clId="Web-{D0081D06-B604-887A-7CED-98AA867E32B7}"/>
    <pc:docChg chg="modSld">
      <pc:chgData name="Maged Mahrous Abdullah" userId="S::mypcoordinator@kbs-edu.com::be79ce22-e024-4e67-8f96-c3153f6ee6ae" providerId="AD" clId="Web-{D0081D06-B604-887A-7CED-98AA867E32B7}" dt="2023-10-09T08:26:17.671" v="1" actId="20577"/>
      <pc:docMkLst>
        <pc:docMk/>
      </pc:docMkLst>
      <pc:sldChg chg="modSp">
        <pc:chgData name="Maged Mahrous Abdullah" userId="S::mypcoordinator@kbs-edu.com::be79ce22-e024-4e67-8f96-c3153f6ee6ae" providerId="AD" clId="Web-{D0081D06-B604-887A-7CED-98AA867E32B7}" dt="2023-10-09T08:26:17.671" v="1" actId="20577"/>
        <pc:sldMkLst>
          <pc:docMk/>
          <pc:sldMk cId="3055970976" sldId="299"/>
        </pc:sldMkLst>
        <pc:spChg chg="mod">
          <ac:chgData name="Maged Mahrous Abdullah" userId="S::mypcoordinator@kbs-edu.com::be79ce22-e024-4e67-8f96-c3153f6ee6ae" providerId="AD" clId="Web-{D0081D06-B604-887A-7CED-98AA867E32B7}" dt="2023-10-09T08:26:17.671" v="1" actId="20577"/>
          <ac:spMkLst>
            <pc:docMk/>
            <pc:sldMk cId="3055970976" sldId="299"/>
            <ac:spMk id="3" creationId="{A72C22E7-DC52-416D-84D1-2B73C7B76BE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7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3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2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291B3B-13EF-476A-B6CE-76AE50DE9A8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C349DC3-C312-4C99-9963-6E72645509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03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87C62F-9547-4DB9-BCC1-DE0780A08955}"/>
              </a:ext>
            </a:extLst>
          </p:cNvPr>
          <p:cNvSpPr/>
          <p:nvPr/>
        </p:nvSpPr>
        <p:spPr>
          <a:xfrm>
            <a:off x="536392" y="2879669"/>
            <a:ext cx="1061703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KW" sz="11500" b="1">
                <a:ln/>
                <a:solidFill>
                  <a:srgbClr val="002060"/>
                </a:solidFill>
              </a:rPr>
              <a:t>إخلاء الحريق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239FD-EBC7-4572-8E82-8C67CF180A34}"/>
              </a:ext>
            </a:extLst>
          </p:cNvPr>
          <p:cNvSpPr/>
          <p:nvPr/>
        </p:nvSpPr>
        <p:spPr>
          <a:xfrm>
            <a:off x="3067274" y="4527226"/>
            <a:ext cx="6559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38100">
                  <a:noFill/>
                </a:ln>
                <a:solidFill>
                  <a:srgbClr val="FF0000"/>
                </a:solidFill>
              </a:rPr>
              <a:t>2024-2023</a:t>
            </a:r>
            <a:endParaRPr lang="ar-KW" sz="6000" b="1">
              <a:solidFill>
                <a:schemeClr val="accent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3C147-189E-49C9-B1A4-A5A5FF75A894}"/>
              </a:ext>
            </a:extLst>
          </p:cNvPr>
          <p:cNvSpPr/>
          <p:nvPr/>
        </p:nvSpPr>
        <p:spPr>
          <a:xfrm>
            <a:off x="1284196" y="1635199"/>
            <a:ext cx="98579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UI" panose="020B0502040204020203" pitchFamily="34" charset="0"/>
              </a:rPr>
              <a:t>Evacuation</a:t>
            </a:r>
            <a:endParaRPr lang="ar-KW" sz="11500" b="1">
              <a:ln w="1905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38680B-4612-4B2B-8C52-F3161BB56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223" y="98341"/>
            <a:ext cx="1177331" cy="117733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5A8E33-BA86-4BA3-BAD2-EF9D947BE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2" y="98341"/>
            <a:ext cx="2353950" cy="11773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B6E854-502D-4061-AFA3-E281D7C879A8}"/>
              </a:ext>
            </a:extLst>
          </p:cNvPr>
          <p:cNvSpPr/>
          <p:nvPr/>
        </p:nvSpPr>
        <p:spPr>
          <a:xfrm>
            <a:off x="1369742" y="403140"/>
            <a:ext cx="43712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Kuwait Bilingual School No.2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0BC975-08C1-4CA6-BAD2-A39D29F31830}"/>
              </a:ext>
            </a:extLst>
          </p:cNvPr>
          <p:cNvSpPr/>
          <p:nvPr/>
        </p:nvSpPr>
        <p:spPr>
          <a:xfrm>
            <a:off x="6213165" y="403140"/>
            <a:ext cx="43712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مدرسة الكويت ثنائية اللغة رقم 2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92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403856F-28D5-46C4-9A7A-47A0AFB43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11401778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6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21C191C-B5A5-4C2A-BACB-91C0BE396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729155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3586831-0BB4-4BC9-8F02-621AADAEF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" y="0"/>
            <a:ext cx="11559822" cy="62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2C22E7-DC52-416D-84D1-2B73C7B76BEE}"/>
              </a:ext>
            </a:extLst>
          </p:cNvPr>
          <p:cNvSpPr txBox="1"/>
          <p:nvPr/>
        </p:nvSpPr>
        <p:spPr>
          <a:xfrm>
            <a:off x="349957" y="1076287"/>
            <a:ext cx="11435643" cy="4630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8620125" algn="l"/>
              </a:tabLst>
            </a:pPr>
            <a:r>
              <a:rPr lang="en-US" sz="4000" b="1" kern="10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Stairway supervisors:</a:t>
            </a:r>
            <a:r>
              <a:rPr lang="en-US" sz="4000" b="1" kern="100">
                <a:solidFill>
                  <a:srgbClr val="FF0000"/>
                </a:solidFill>
                <a:latin typeface="Calibri"/>
                <a:ea typeface="Calibri"/>
                <a:cs typeface="Arial"/>
              </a:rPr>
              <a:t>        </a:t>
            </a:r>
            <a:r>
              <a:rPr lang="en-US" sz="4000" b="1" kern="10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4000" kern="100">
                <a:effectLst/>
                <a:latin typeface="Calibri"/>
                <a:ea typeface="Calibri"/>
                <a:cs typeface="Arial"/>
              </a:rPr>
              <a:t>Alaa Shammari, </a:t>
            </a:r>
            <a:r>
              <a:rPr lang="en-US" sz="4000" kern="100">
                <a:latin typeface="Calibri"/>
                <a:ea typeface="Calibri"/>
                <a:cs typeface="Arial"/>
              </a:rPr>
              <a:t>Maged </a:t>
            </a:r>
            <a:endParaRPr lang="en-US" sz="4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r>
              <a:rPr lang="en-US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r>
              <a:rPr lang="en-US" sz="4000" b="1" kern="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the Class:                   </a:t>
            </a:r>
            <a:r>
              <a:rPr lang="en-US" sz="4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r>
              <a:rPr lang="en-US" sz="4000" b="1" kern="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 organizer:                    </a:t>
            </a:r>
            <a:r>
              <a:rPr lang="en-US" sz="4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Subah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620125" algn="l"/>
              </a:tabLst>
            </a:pPr>
            <a:r>
              <a:rPr lang="en-US" sz="4000" b="1" kern="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 and timing</a:t>
            </a:r>
            <a:r>
              <a:rPr lang="en-US" sz="4000" kern="1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  </a:t>
            </a:r>
            <a:r>
              <a:rPr lang="en-US" sz="4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Kalvin, Antoine &amp; Waleed</a:t>
            </a:r>
          </a:p>
        </p:txBody>
      </p:sp>
    </p:spTree>
    <p:extLst>
      <p:ext uri="{BB962C8B-B14F-4D97-AF65-F5344CB8AC3E}">
        <p14:creationId xmlns:p14="http://schemas.microsoft.com/office/powerpoint/2010/main" val="3055970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blue and yellow squares&#10;&#10;Description automatically generated">
            <a:extLst>
              <a:ext uri="{FF2B5EF4-FFF2-40B4-BE49-F238E27FC236}">
                <a16:creationId xmlns:a16="http://schemas.microsoft.com/office/drawing/2014/main" id="{96C682DC-5218-9CD3-51E0-876E1EECD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-1"/>
            <a:ext cx="11619913" cy="63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9EF13FF-46E1-AB70-CA40-A8D76536F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3" b="17985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way, sidewalk&#10;&#10;Description automatically generated">
            <a:extLst>
              <a:ext uri="{FF2B5EF4-FFF2-40B4-BE49-F238E27FC236}">
                <a16:creationId xmlns:a16="http://schemas.microsoft.com/office/drawing/2014/main" id="{516EA3EF-6D80-643E-7519-F9DB596B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38151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4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4139F-5384-4472-A23F-9B1059D6BD42}"/>
              </a:ext>
            </a:extLst>
          </p:cNvPr>
          <p:cNvSpPr/>
          <p:nvPr/>
        </p:nvSpPr>
        <p:spPr>
          <a:xfrm>
            <a:off x="5825160" y="2245924"/>
            <a:ext cx="53734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9600" b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الأسئلة</a:t>
            </a:r>
            <a:endParaRPr lang="en-US" sz="9600" b="1" cap="none" spc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55ED7-6CFF-4F83-8C9E-21FEBA85BC64}"/>
              </a:ext>
            </a:extLst>
          </p:cNvPr>
          <p:cNvSpPr/>
          <p:nvPr/>
        </p:nvSpPr>
        <p:spPr>
          <a:xfrm>
            <a:off x="-11195" y="2138862"/>
            <a:ext cx="55652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</a:t>
            </a:r>
            <a:endParaRPr lang="en-US" sz="8000" b="1" cap="none" spc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84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40144-90BB-48D9-8BAA-BA5CFA80AC86}"/>
              </a:ext>
            </a:extLst>
          </p:cNvPr>
          <p:cNvSpPr/>
          <p:nvPr/>
        </p:nvSpPr>
        <p:spPr>
          <a:xfrm>
            <a:off x="6163733" y="1006186"/>
            <a:ext cx="5754160" cy="518315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KW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تولي المدرسة اهتماما كبيرا بأمن وسلامة جميع منتسبيها </a:t>
            </a:r>
          </a:p>
          <a:p>
            <a:pPr algn="r">
              <a:lnSpc>
                <a:spcPct val="150000"/>
              </a:lnSpc>
            </a:pPr>
            <a:r>
              <a:rPr lang="ar-KW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طلاب – معلمين – موظفين</a:t>
            </a:r>
            <a:endParaRPr lang="en-US" sz="2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ar-KW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فالمدرسة مزودة بجميع وسائل الأمن والسلامة</a:t>
            </a:r>
          </a:p>
          <a:p>
            <a:pPr algn="r">
              <a:lnSpc>
                <a:spcPct val="150000"/>
              </a:lnSpc>
            </a:pPr>
            <a:r>
              <a:rPr lang="ar-KW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المدرسة مزودة بنظام الكشف عن الحرائق والأدخنة </a:t>
            </a:r>
            <a:endParaRPr lang="ar-KW" sz="1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ar-KW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تطلق صفارات الانذار وتسمع بوضوح في جميع أرجاء المدرسة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B990A-7B00-4294-A6BD-3357570BE973}"/>
              </a:ext>
            </a:extLst>
          </p:cNvPr>
          <p:cNvSpPr/>
          <p:nvPr/>
        </p:nvSpPr>
        <p:spPr>
          <a:xfrm>
            <a:off x="8351009" y="48989"/>
            <a:ext cx="1515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مقدمة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65594-D301-4EDB-877F-D9880E8505F8}"/>
              </a:ext>
            </a:extLst>
          </p:cNvPr>
          <p:cNvSpPr/>
          <p:nvPr/>
        </p:nvSpPr>
        <p:spPr>
          <a:xfrm>
            <a:off x="763929" y="48989"/>
            <a:ext cx="39932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E70D5-227F-4046-8A19-31D467689873}"/>
              </a:ext>
            </a:extLst>
          </p:cNvPr>
          <p:cNvSpPr/>
          <p:nvPr/>
        </p:nvSpPr>
        <p:spPr>
          <a:xfrm>
            <a:off x="206373" y="1079563"/>
            <a:ext cx="5754160" cy="501675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800">
                <a:ln w="0"/>
                <a:cs typeface="Times New Roman" panose="02020603050405020304" pitchFamily="18" charset="0"/>
              </a:rPr>
              <a:t>-The school pays great attention to the security and safety of all its staff</a:t>
            </a:r>
          </a:p>
          <a:p>
            <a:r>
              <a:rPr lang="en-US" sz="2800">
                <a:ln w="0"/>
                <a:cs typeface="Times New Roman" panose="02020603050405020304" pitchFamily="18" charset="0"/>
              </a:rPr>
              <a:t>Students - Teachers – Staff</a:t>
            </a:r>
            <a:endParaRPr lang="ar-KW" sz="2800">
              <a:ln w="0"/>
              <a:cs typeface="Times New Roman" panose="02020603050405020304" pitchFamily="18" charset="0"/>
            </a:endParaRPr>
          </a:p>
          <a:p>
            <a:endParaRPr lang="en-US" sz="2800">
              <a:ln w="0"/>
              <a:cs typeface="Times New Roman" panose="02020603050405020304" pitchFamily="18" charset="0"/>
            </a:endParaRPr>
          </a:p>
          <a:p>
            <a:r>
              <a:rPr lang="en-US" sz="2800">
                <a:ln w="0"/>
                <a:cs typeface="Times New Roman" panose="02020603050405020304" pitchFamily="18" charset="0"/>
              </a:rPr>
              <a:t>-The school is equipped with all means of security and safety</a:t>
            </a:r>
            <a:endParaRPr lang="ar-KW" sz="2800">
              <a:ln w="0"/>
              <a:cs typeface="Times New Roman" panose="02020603050405020304" pitchFamily="18" charset="0"/>
            </a:endParaRPr>
          </a:p>
          <a:p>
            <a:endParaRPr lang="en-US" sz="2800">
              <a:ln w="0"/>
              <a:cs typeface="Times New Roman" panose="02020603050405020304" pitchFamily="18" charset="0"/>
            </a:endParaRPr>
          </a:p>
          <a:p>
            <a:r>
              <a:rPr lang="en-US" sz="2800">
                <a:ln w="0"/>
                <a:cs typeface="Times New Roman" panose="02020603050405020304" pitchFamily="18" charset="0"/>
              </a:rPr>
              <a:t>-The school is equipped with fire and smoke detection system</a:t>
            </a:r>
            <a:endParaRPr lang="ar-KW" sz="2800">
              <a:ln w="0"/>
              <a:cs typeface="Times New Roman" panose="02020603050405020304" pitchFamily="18" charset="0"/>
            </a:endParaRPr>
          </a:p>
          <a:p>
            <a:endParaRPr lang="en-US" sz="1200">
              <a:ln w="0"/>
              <a:cs typeface="Times New Roman" panose="02020603050405020304" pitchFamily="18" charset="0"/>
            </a:endParaRPr>
          </a:p>
          <a:p>
            <a:r>
              <a:rPr lang="en-US" sz="2800">
                <a:ln w="0"/>
                <a:cs typeface="Times New Roman" panose="02020603050405020304" pitchFamily="18" charset="0"/>
              </a:rPr>
              <a:t>-You hear sirens and hear clearly throughout the school</a:t>
            </a:r>
          </a:p>
        </p:txBody>
      </p:sp>
    </p:spTree>
    <p:extLst>
      <p:ext uri="{BB962C8B-B14F-4D97-AF65-F5344CB8AC3E}">
        <p14:creationId xmlns:p14="http://schemas.microsoft.com/office/powerpoint/2010/main" val="1255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128D3F-3F3D-4B26-8B94-1B73149A3616}"/>
              </a:ext>
            </a:extLst>
          </p:cNvPr>
          <p:cNvSpPr/>
          <p:nvPr/>
        </p:nvSpPr>
        <p:spPr>
          <a:xfrm>
            <a:off x="6163733" y="475611"/>
            <a:ext cx="5754160" cy="514833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المدرسة مزودة بنظام صوتي مركزه الرئيسي في مكتب المدير العام </a:t>
            </a:r>
          </a:p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ارسال تحذيرات او تعليمات عامة</a:t>
            </a:r>
          </a:p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تسمع في كل مكان داخل المدرسة</a:t>
            </a:r>
          </a:p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-يوجد طفايات حريق موزعة في جميع جنبات المدرسة</a:t>
            </a:r>
          </a:p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-للمدرسة 9 مخارج رئيسية جميعها تطل على الشارع </a:t>
            </a:r>
          </a:p>
          <a:p>
            <a:pPr algn="r" rtl="1">
              <a:lnSpc>
                <a:spcPct val="200000"/>
              </a:lnSpc>
            </a:pPr>
            <a:r>
              <a:rPr lang="ar-KW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تستخدم جميعها وقت الاخلاء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9F950-6D3E-46F4-8839-5ED19CF48952}"/>
              </a:ext>
            </a:extLst>
          </p:cNvPr>
          <p:cNvSpPr/>
          <p:nvPr/>
        </p:nvSpPr>
        <p:spPr>
          <a:xfrm>
            <a:off x="206372" y="469965"/>
            <a:ext cx="5821895" cy="5016758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-The school is equipped with sound system its main center is  the school director’s office. </a:t>
            </a:r>
            <a:b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General warnings or instructions can be sent</a:t>
            </a:r>
            <a:b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There are fire extinguishers distributed throughout the school</a:t>
            </a:r>
            <a:b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- The school has </a:t>
            </a:r>
            <a:r>
              <a:rPr lang="ar-KW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main exits, all overlooking the street</a:t>
            </a:r>
            <a:b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All used at the time of evacuation</a:t>
            </a:r>
            <a:endParaRPr lang="en-US" sz="1400">
              <a:ln w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8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66892C8D-B290-491D-B1C7-E14C1BAA3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302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CEDA0D-701D-4AAC-9A18-0D93959E2CF2}"/>
              </a:ext>
            </a:extLst>
          </p:cNvPr>
          <p:cNvSpPr/>
          <p:nvPr/>
        </p:nvSpPr>
        <p:spPr>
          <a:xfrm rot="18515602">
            <a:off x="8733225" y="3088757"/>
            <a:ext cx="1485483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Zone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92ED6A-C265-41B6-9002-5B7CAD8C0058}"/>
              </a:ext>
            </a:extLst>
          </p:cNvPr>
          <p:cNvSpPr/>
          <p:nvPr/>
        </p:nvSpPr>
        <p:spPr>
          <a:xfrm rot="18515602">
            <a:off x="5403000" y="3066183"/>
            <a:ext cx="1485483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Zone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2CFC9-A5F3-4C8F-B7B5-A4DE58B4F558}"/>
              </a:ext>
            </a:extLst>
          </p:cNvPr>
          <p:cNvSpPr/>
          <p:nvPr/>
        </p:nvSpPr>
        <p:spPr>
          <a:xfrm rot="18515602">
            <a:off x="1991196" y="3190358"/>
            <a:ext cx="1485483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Zone 3</a:t>
            </a:r>
          </a:p>
        </p:txBody>
      </p:sp>
    </p:spTree>
    <p:extLst>
      <p:ext uri="{BB962C8B-B14F-4D97-AF65-F5344CB8AC3E}">
        <p14:creationId xmlns:p14="http://schemas.microsoft.com/office/powerpoint/2010/main" val="4958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6AE009-5275-4B15-8FFD-C216689E7C93}"/>
              </a:ext>
            </a:extLst>
          </p:cNvPr>
          <p:cNvSpPr/>
          <p:nvPr/>
        </p:nvSpPr>
        <p:spPr>
          <a:xfrm>
            <a:off x="6231467" y="972319"/>
            <a:ext cx="5754160" cy="5158079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 سماع إنذار الحريق يرجى اتباع الاجراءات التالية :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التحلي بالهدوء وعدم الارتباك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إيقاف العمل فورا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لا تخرج معك حقائب للطلبة أو كتباً أو حقائبَ خاصة بك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r" rtl="1">
              <a:lnSpc>
                <a:spcPct val="107000"/>
              </a:lnSpc>
              <a:spcAft>
                <a:spcPts val="800"/>
              </a:spcAft>
              <a:buAutoNum type="arabicParenR" startAt="4"/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ضرورة إخراج حقيبة الطوارئ معك من الصف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وبطاقة الأخضر + الأحمر )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إغلاق الأضواء وأجهزة الحاسوب فورا.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6) أغلق الباب خلفك عند الخروج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7) التنبيه على الطلاب بعدم الركض أو تجاوز الزملاء حتى 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لاتقع إصابات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8) التزام الخروج من البوابات المحددة لكل صف حسب 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الخريطة المعدة لذلك والحفاظ على سير</a:t>
            </a:r>
            <a:r>
              <a:rPr lang="ar-KW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الطلاب في صف واحد .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00974E-7DE5-4D34-B64C-85886D6C2DC3}"/>
              </a:ext>
            </a:extLst>
          </p:cNvPr>
          <p:cNvSpPr/>
          <p:nvPr/>
        </p:nvSpPr>
        <p:spPr>
          <a:xfrm>
            <a:off x="206374" y="34690"/>
            <a:ext cx="5438070" cy="9376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Instructions</a:t>
            </a:r>
            <a:endParaRPr lang="en-US" sz="4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516EF-9657-4CF6-922F-4C502360C55A}"/>
              </a:ext>
            </a:extLst>
          </p:cNvPr>
          <p:cNvSpPr/>
          <p:nvPr/>
        </p:nvSpPr>
        <p:spPr>
          <a:xfrm>
            <a:off x="6389512" y="0"/>
            <a:ext cx="5438070" cy="9376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KW" sz="54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التعليمات</a:t>
            </a:r>
            <a:endParaRPr lang="en-US" sz="4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62254-AC3D-4D4A-89CB-491C9B385434}"/>
              </a:ext>
            </a:extLst>
          </p:cNvPr>
          <p:cNvSpPr/>
          <p:nvPr/>
        </p:nvSpPr>
        <p:spPr>
          <a:xfrm>
            <a:off x="206374" y="972319"/>
            <a:ext cx="5754160" cy="517795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When you hear the fire alarm, please follow the following procedures: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1) Remain calm to avoid confusion.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2) Stop work immediately.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3) Do not allow students to take bags or books and do not take your own bags.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4) Take the emergency bag with you from class (including red + green cards).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5) Switch off lights on the way out of the room.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6) Close the door behind you when you go out.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7) Remind the students not to run to avoid injury.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8) Leave the school according to the map provided, ensuring that students stay in   line. 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333AA7-2396-4606-9998-274E1D58ECC4}"/>
              </a:ext>
            </a:extLst>
          </p:cNvPr>
          <p:cNvSpPr/>
          <p:nvPr/>
        </p:nvSpPr>
        <p:spPr>
          <a:xfrm>
            <a:off x="6231467" y="972319"/>
            <a:ext cx="5754160" cy="474771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9) التأكد من أن المسؤولين عن قائمة الصفوف قد وضع علامة بجانب صفك</a:t>
            </a:r>
            <a:endParaRPr lang="ar-KW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قبل الوقوف في نقطة</a:t>
            </a:r>
            <a:r>
              <a:rPr lang="ar-KW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التجمع . </a:t>
            </a:r>
            <a:endParaRPr lang="ar-KW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10) عند الوصول إلى نقطة التجمع الرجاء التأكد من عدد الطلاب ورفع البطاقة الخضراء </a:t>
            </a:r>
            <a:endParaRPr lang="ar-KW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وفي حال</a:t>
            </a:r>
            <a:r>
              <a:rPr lang="ar-KW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نقص الطلاب ترفع البطاقة الحمراء . ( وعلى المساحين التفتيش عن أي طالب مفقود )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 b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عند الانتهاء من التدريب :- </a:t>
            </a:r>
            <a:endParaRPr lang="en-US" sz="20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11) على كل صف الانتظار في دوره للعودة الى المبنى منعا للازدحام .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12) العودة للصف تبعا لنفس خريطة الخروج .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13) التأكد من وجود جميع الطلاب عند العودة للصف وإبلاغ مدير المرحلة أو نائبه في حال عدم عودة أي طالب إلى الصف 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6CD2D0-3733-475B-9850-90C7E98B9C44}"/>
              </a:ext>
            </a:extLst>
          </p:cNvPr>
          <p:cNvSpPr/>
          <p:nvPr/>
        </p:nvSpPr>
        <p:spPr>
          <a:xfrm>
            <a:off x="217663" y="1006186"/>
            <a:ext cx="5754160" cy="4666599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9) Make sure the duty administrator checks off your class before you line up at the assembly point. </a:t>
            </a:r>
            <a:endParaRPr lang="ar-KW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10) Upon reaching the assembly point, take class attendance and display the green card if all are present and the red if anyone is missing. (In case of a red card, the sweepers will look for the missing student)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At the end of the drill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11) Wait in turn to return to class to avoid congestion.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12) Return to class following the same route.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cs typeface="Arial" panose="020B0604020202020204" pitchFamily="34" charset="0"/>
              </a:rPr>
              <a:t>13) Ensure that all students are present before class re-commences and inform the department principal or deputy if there are any missing students. </a:t>
            </a:r>
          </a:p>
        </p:txBody>
      </p:sp>
    </p:spTree>
    <p:extLst>
      <p:ext uri="{BB962C8B-B14F-4D97-AF65-F5344CB8AC3E}">
        <p14:creationId xmlns:p14="http://schemas.microsoft.com/office/powerpoint/2010/main" val="2766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CC23CE6-0CFB-4184-B9ED-EC86DE8A0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651918" cy="62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1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589B21-011E-41E5-BE6D-5869AC9E1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0"/>
            <a:ext cx="11266312" cy="63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1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44C7A8F2-4717-4E5C-B949-2078924A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-1"/>
            <a:ext cx="11379200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3154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6ce57b-faf8-4184-9e30-9b6765348f3c" xsi:nil="true"/>
    <lcf76f155ced4ddcb4097134ff3c332f xmlns="0cfe67db-263e-4761-8f61-e83e0320aed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CC06D9FB16842B01067F041BF03C6" ma:contentTypeVersion="11" ma:contentTypeDescription="Create a new document." ma:contentTypeScope="" ma:versionID="e031a86d55f2d398801431a5becf48bc">
  <xsd:schema xmlns:xsd="http://www.w3.org/2001/XMLSchema" xmlns:xs="http://www.w3.org/2001/XMLSchema" xmlns:p="http://schemas.microsoft.com/office/2006/metadata/properties" xmlns:ns2="0cfe67db-263e-4761-8f61-e83e0320aed1" xmlns:ns3="9b6ce57b-faf8-4184-9e30-9b6765348f3c" targetNamespace="http://schemas.microsoft.com/office/2006/metadata/properties" ma:root="true" ma:fieldsID="216180e20424f43d00f33ab073d22f39" ns2:_="" ns3:_="">
    <xsd:import namespace="0cfe67db-263e-4761-8f61-e83e0320aed1"/>
    <xsd:import namespace="9b6ce57b-faf8-4184-9e30-9b6765348f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e67db-263e-4761-8f61-e83e0320a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ab4c81-8467-469b-a369-148a784db8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ce57b-faf8-4184-9e30-9b6765348f3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b79c36-fea2-42ac-9077-6a5443399f25}" ma:internalName="TaxCatchAll" ma:showField="CatchAllData" ma:web="9b6ce57b-faf8-4184-9e30-9b6765348f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230400-49EB-429E-81D5-CF66924A85E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E0E027-08DE-424D-A64B-366B3C8037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37662D-61F8-47C9-9247-7ADAB28F711C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waleed mahdi</dc:creator>
  <cp:revision>1</cp:revision>
  <dcterms:created xsi:type="dcterms:W3CDTF">2017-09-18T07:49:09Z</dcterms:created>
  <dcterms:modified xsi:type="dcterms:W3CDTF">2023-11-13T04:59:12Z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0x010100211CC06D9FB16842B01067F041BF03C6</vt:lpwstr>
  </property>
  <property fmtid="{D5CDD505-2E9C-101B-9397-08002B2CF9AE}" pid="3" name="Order">
    <vt:lpwstr>53000.0000000000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